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12192000"/>
  <p:notesSz cx="6858000" cy="9144000"/>
  <p:embeddedFontLst>
    <p:embeddedFont>
      <p:font typeface="Helvetica Neue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HelveticaNeue-italic.fntdata"/><Relationship Id="rId61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63" Type="http://schemas.openxmlformats.org/officeDocument/2006/relationships/font" Target="fonts/HelveticaNeue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HelveticaNeue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609600" y="75565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609600" y="3956050"/>
            <a:ext cx="6858000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609600" y="75565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3490119" y="1075531"/>
            <a:ext cx="1096963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rot="5400000">
            <a:off x="4461668" y="2047082"/>
            <a:ext cx="4297363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rot="5400000">
            <a:off x="956469" y="408782"/>
            <a:ext cx="4297363" cy="4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 rot="5400000">
            <a:off x="7141369" y="1964531"/>
            <a:ext cx="5795963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1807369" y="-588168"/>
            <a:ext cx="579596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1981200" y="1676400"/>
            <a:ext cx="45720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/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" type="body"/>
          </p:nvPr>
        </p:nvSpPr>
        <p:spPr>
          <a:xfrm>
            <a:off x="1981200" y="1676400"/>
            <a:ext cx="22098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2" type="body"/>
          </p:nvPr>
        </p:nvSpPr>
        <p:spPr>
          <a:xfrm>
            <a:off x="4343400" y="1676400"/>
            <a:ext cx="22098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" type="body"/>
          </p:nvPr>
        </p:nvSpPr>
        <p:spPr>
          <a:xfrm rot="5400000">
            <a:off x="3849687" y="-192088"/>
            <a:ext cx="83502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 txBox="1"/>
          <p:nvPr>
            <p:ph type="title"/>
          </p:nvPr>
        </p:nvSpPr>
        <p:spPr>
          <a:xfrm rot="5400000">
            <a:off x="8926512" y="84137"/>
            <a:ext cx="2511425" cy="2343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idx="1" type="body"/>
          </p:nvPr>
        </p:nvSpPr>
        <p:spPr>
          <a:xfrm rot="5400000">
            <a:off x="4164012" y="-2182813"/>
            <a:ext cx="2511425" cy="687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09600" y="75565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09600" y="3956050"/>
            <a:ext cx="3352800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114800" y="3956050"/>
            <a:ext cx="3352800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09600" y="75565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/>
            </a:lvl5pPr>
            <a:lvl6pPr indent="-228600" lvl="5" marL="27432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6pPr>
            <a:lvl7pPr indent="-228600" lvl="6" marL="32004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7pPr>
            <a:lvl8pPr indent="-228600" lvl="7" marL="36576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8pPr>
            <a:lvl9pPr indent="-228600" lvl="8" marL="4114800" rtl="0">
              <a:spcBef>
                <a:spcPts val="500"/>
              </a:spcBef>
              <a:spcAft>
                <a:spcPts val="0"/>
              </a:spcAft>
              <a:buSzPts val="1400"/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75565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3956050"/>
            <a:ext cx="6858000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1981200" y="1676400"/>
            <a:ext cx="45720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n.wikipedia.org/wiki/Educational_attainmen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/>
          <p:nvPr>
            <p:ph type="title"/>
          </p:nvPr>
        </p:nvSpPr>
        <p:spPr>
          <a:xfrm>
            <a:off x="762000" y="609600"/>
            <a:ext cx="6746875" cy="305435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DEVELOPMENT </a:t>
            </a:r>
            <a:br>
              <a:rPr b="0" i="0" lang="en-US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b="0" i="0" lang="en-US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CHINESE PROFESSIONALS</a:t>
            </a:r>
            <a:endParaRPr/>
          </a:p>
        </p:txBody>
      </p:sp>
      <p:sp>
        <p:nvSpPr>
          <p:cNvPr id="126" name="Google Shape;126;p37"/>
          <p:cNvSpPr txBox="1"/>
          <p:nvPr>
            <p:ph idx="1" type="body"/>
          </p:nvPr>
        </p:nvSpPr>
        <p:spPr>
          <a:xfrm>
            <a:off x="5029200" y="4495800"/>
            <a:ext cx="6858000" cy="15605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Forum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Presented Jointly by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Houston Chinese Alliance （HCA) 华裔联盟</a:t>
            </a:r>
            <a:endParaRPr b="0" i="0" sz="24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CareerAssist.Org （CAHC) 华人职业互助会</a:t>
            </a:r>
            <a:endParaRPr b="0" i="0" sz="24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4/11/2015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24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歧视绝对有， 但是。。。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46"/>
          <p:cNvSpPr txBox="1"/>
          <p:nvPr>
            <p:ph idx="1" type="body"/>
          </p:nvPr>
        </p:nvSpPr>
        <p:spPr>
          <a:xfrm>
            <a:off x="1981200" y="1943100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歧视不是最大问题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最大问题是我们把歧视当作唯一问题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把歧视做拐杖，我们永远走不远</a:t>
            </a:r>
            <a:endParaRPr/>
          </a:p>
          <a:p>
            <a:pPr indent="-1587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46"/>
          <p:cNvSpPr/>
          <p:nvPr/>
        </p:nvSpPr>
        <p:spPr>
          <a:xfrm>
            <a:off x="7772400" y="6167668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华人在职场竞争的弱处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语言差异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文化差异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造成我们被当外人看</a:t>
            </a:r>
            <a:endParaRPr/>
          </a:p>
          <a:p>
            <a:pPr indent="-1206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价值观 – 比如对上级尊敬的程度？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职场的规矩 – 怎么做才能脱颖而出？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47"/>
          <p:cNvSpPr/>
          <p:nvPr/>
        </p:nvSpPr>
        <p:spPr>
          <a:xfrm>
            <a:off x="77724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归根结底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1981200" y="1676400"/>
            <a:ext cx="9372600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语言差异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文化差异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工作能力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非常靠谱的员工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48"/>
          <p:cNvSpPr/>
          <p:nvPr/>
        </p:nvSpPr>
        <p:spPr>
          <a:xfrm>
            <a:off x="7924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如何打破竹天花板？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49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603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don’t give up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打破竹板不是梦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sng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Change the perception; build our new brand</a:t>
            </a:r>
            <a:endParaRPr sz="2200"/>
          </a:p>
          <a:p>
            <a:pPr indent="-1206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200" u="sng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no </a:t>
            </a:r>
            <a:r>
              <a:rPr b="1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Panacea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there is a process and a system</a:t>
            </a:r>
            <a:endParaRPr sz="2200"/>
          </a:p>
          <a:p>
            <a:pPr indent="-1206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帮助自己也是帮助大家， 帮助我们后面的华人们； fill the pipeline</a:t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49"/>
          <p:cNvSpPr/>
          <p:nvPr/>
        </p:nvSpPr>
        <p:spPr>
          <a:xfrm>
            <a:off x="80010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我们的路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50"/>
          <p:cNvSpPr txBox="1"/>
          <p:nvPr>
            <p:ph idx="1" type="body"/>
          </p:nvPr>
        </p:nvSpPr>
        <p:spPr>
          <a:xfrm>
            <a:off x="1247775" y="1676400"/>
            <a:ext cx="10106025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语言差异 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文化差异 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工作能力+自我改变+职场高手+领导能力+目标清晰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endParaRPr b="0" i="0" sz="22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非常靠谱的员工领导</a:t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50"/>
          <p:cNvSpPr/>
          <p:nvPr/>
        </p:nvSpPr>
        <p:spPr>
          <a:xfrm>
            <a:off x="5764213" y="2128838"/>
            <a:ext cx="1073150" cy="581025"/>
          </a:xfrm>
          <a:custGeom>
            <a:rect b="b" l="l" r="r" t="t"/>
            <a:pathLst>
              <a:path extrusionOk="0" h="21600" w="21600">
                <a:moveTo>
                  <a:pt x="0" y="6378"/>
                </a:moveTo>
                <a:lnTo>
                  <a:pt x="1411" y="0"/>
                </a:lnTo>
                <a:lnTo>
                  <a:pt x="10800" y="7078"/>
                </a:lnTo>
                <a:lnTo>
                  <a:pt x="20188" y="0"/>
                </a:lnTo>
                <a:lnTo>
                  <a:pt x="21600" y="6378"/>
                </a:lnTo>
                <a:lnTo>
                  <a:pt x="15735" y="10800"/>
                </a:lnTo>
                <a:lnTo>
                  <a:pt x="21600" y="15221"/>
                </a:lnTo>
                <a:lnTo>
                  <a:pt x="20188" y="21600"/>
                </a:lnTo>
                <a:lnTo>
                  <a:pt x="10800" y="14521"/>
                </a:lnTo>
                <a:lnTo>
                  <a:pt x="1411" y="21600"/>
                </a:lnTo>
                <a:lnTo>
                  <a:pt x="0" y="15221"/>
                </a:lnTo>
                <a:lnTo>
                  <a:pt x="5864" y="10800"/>
                </a:lnTo>
                <a:lnTo>
                  <a:pt x="0" y="6378"/>
                </a:lnTo>
                <a:close/>
              </a:path>
            </a:pathLst>
          </a:custGeom>
          <a:solidFill>
            <a:srgbClr val="1BDCFF">
              <a:alpha val="78431"/>
            </a:srgbClr>
          </a:solidFill>
          <a:ln cap="flat" cmpd="sng" w="12700">
            <a:solidFill>
              <a:srgbClr val="14A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50"/>
          <p:cNvSpPr/>
          <p:nvPr/>
        </p:nvSpPr>
        <p:spPr>
          <a:xfrm>
            <a:off x="5764213" y="3213100"/>
            <a:ext cx="1073150" cy="581025"/>
          </a:xfrm>
          <a:custGeom>
            <a:rect b="b" l="l" r="r" t="t"/>
            <a:pathLst>
              <a:path extrusionOk="0" h="21600" w="21600">
                <a:moveTo>
                  <a:pt x="0" y="6378"/>
                </a:moveTo>
                <a:lnTo>
                  <a:pt x="1411" y="0"/>
                </a:lnTo>
                <a:lnTo>
                  <a:pt x="10800" y="7078"/>
                </a:lnTo>
                <a:lnTo>
                  <a:pt x="20188" y="0"/>
                </a:lnTo>
                <a:lnTo>
                  <a:pt x="21600" y="6378"/>
                </a:lnTo>
                <a:lnTo>
                  <a:pt x="15735" y="10800"/>
                </a:lnTo>
                <a:lnTo>
                  <a:pt x="21600" y="15221"/>
                </a:lnTo>
                <a:lnTo>
                  <a:pt x="20188" y="21600"/>
                </a:lnTo>
                <a:lnTo>
                  <a:pt x="10800" y="14521"/>
                </a:lnTo>
                <a:lnTo>
                  <a:pt x="1411" y="21600"/>
                </a:lnTo>
                <a:lnTo>
                  <a:pt x="0" y="15221"/>
                </a:lnTo>
                <a:lnTo>
                  <a:pt x="5864" y="10800"/>
                </a:lnTo>
                <a:lnTo>
                  <a:pt x="0" y="6378"/>
                </a:lnTo>
                <a:close/>
              </a:path>
            </a:pathLst>
          </a:custGeom>
          <a:solidFill>
            <a:srgbClr val="1BDCFF">
              <a:alpha val="78431"/>
            </a:srgbClr>
          </a:solidFill>
          <a:ln cap="flat" cmpd="sng" w="12700">
            <a:solidFill>
              <a:srgbClr val="14A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50"/>
          <p:cNvSpPr/>
          <p:nvPr/>
        </p:nvSpPr>
        <p:spPr>
          <a:xfrm>
            <a:off x="6017413" y="5571675"/>
            <a:ext cx="566730" cy="309582"/>
          </a:xfrm>
          <a:custGeom>
            <a:rect b="b" l="l" r="r" t="t"/>
            <a:pathLst>
              <a:path extrusionOk="0" h="21600" w="21600">
                <a:moveTo>
                  <a:pt x="0" y="6369"/>
                </a:moveTo>
                <a:lnTo>
                  <a:pt x="1443" y="0"/>
                </a:lnTo>
                <a:lnTo>
                  <a:pt x="10800" y="7069"/>
                </a:lnTo>
                <a:lnTo>
                  <a:pt x="20156" y="0"/>
                </a:lnTo>
                <a:lnTo>
                  <a:pt x="21600" y="6369"/>
                </a:lnTo>
                <a:lnTo>
                  <a:pt x="15736" y="10800"/>
                </a:lnTo>
                <a:lnTo>
                  <a:pt x="21600" y="15230"/>
                </a:lnTo>
                <a:lnTo>
                  <a:pt x="20156" y="21600"/>
                </a:lnTo>
                <a:lnTo>
                  <a:pt x="10800" y="14530"/>
                </a:lnTo>
                <a:lnTo>
                  <a:pt x="1443" y="21600"/>
                </a:lnTo>
                <a:lnTo>
                  <a:pt x="0" y="15230"/>
                </a:lnTo>
                <a:lnTo>
                  <a:pt x="5863" y="10800"/>
                </a:lnTo>
                <a:lnTo>
                  <a:pt x="0" y="6369"/>
                </a:lnTo>
                <a:close/>
              </a:path>
            </a:pathLst>
          </a:custGeom>
          <a:solidFill>
            <a:srgbClr val="1BDCFF">
              <a:alpha val="78431"/>
            </a:srgbClr>
          </a:solidFill>
          <a:ln cap="flat" cmpd="sng" w="12700">
            <a:solidFill>
              <a:srgbClr val="14A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50"/>
          <p:cNvSpPr/>
          <p:nvPr/>
        </p:nvSpPr>
        <p:spPr>
          <a:xfrm>
            <a:off x="8168313" y="6379405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1"/>
          <p:cNvSpPr txBox="1"/>
          <p:nvPr>
            <p:ph type="title"/>
          </p:nvPr>
        </p:nvSpPr>
        <p:spPr>
          <a:xfrm>
            <a:off x="1676400" y="-41275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也就是说，重新塑造自己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51"/>
          <p:cNvSpPr/>
          <p:nvPr/>
        </p:nvSpPr>
        <p:spPr>
          <a:xfrm>
            <a:off x="3429000" y="2209800"/>
            <a:ext cx="533400" cy="441325"/>
          </a:xfrm>
          <a:prstGeom prst="ellipse">
            <a:avLst/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51"/>
          <p:cNvSpPr/>
          <p:nvPr/>
        </p:nvSpPr>
        <p:spPr>
          <a:xfrm rot="10800000">
            <a:off x="3124200" y="2689225"/>
            <a:ext cx="1143000" cy="1066800"/>
          </a:xfrm>
          <a:prstGeom prst="trapezoid">
            <a:avLst>
              <a:gd fmla="val 25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51"/>
          <p:cNvSpPr/>
          <p:nvPr/>
        </p:nvSpPr>
        <p:spPr>
          <a:xfrm>
            <a:off x="3162300" y="3886200"/>
            <a:ext cx="495300" cy="1103313"/>
          </a:xfrm>
          <a:prstGeom prst="parallelogram">
            <a:avLst>
              <a:gd fmla="val 25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51"/>
          <p:cNvSpPr/>
          <p:nvPr/>
        </p:nvSpPr>
        <p:spPr>
          <a:xfrm flipH="1" rot="10800000">
            <a:off x="3733800" y="3886200"/>
            <a:ext cx="554038" cy="1103313"/>
          </a:xfrm>
          <a:prstGeom prst="parallelogram">
            <a:avLst>
              <a:gd fmla="val 40094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51"/>
          <p:cNvSpPr/>
          <p:nvPr/>
        </p:nvSpPr>
        <p:spPr>
          <a:xfrm rot="1507730">
            <a:off x="2590800" y="2716213"/>
            <a:ext cx="342900" cy="974725"/>
          </a:xfrm>
          <a:prstGeom prst="parallelogram">
            <a:avLst>
              <a:gd fmla="val 25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51"/>
          <p:cNvSpPr/>
          <p:nvPr/>
        </p:nvSpPr>
        <p:spPr>
          <a:xfrm flipH="1" rot="-2204880">
            <a:off x="4537075" y="2686050"/>
            <a:ext cx="347663" cy="1020763"/>
          </a:xfrm>
          <a:prstGeom prst="parallelogram">
            <a:avLst>
              <a:gd fmla="val 25000" name="adj"/>
            </a:avLst>
          </a:prstGeom>
          <a:solidFill>
            <a:srgbClr val="A5A5A5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51"/>
          <p:cNvSpPr/>
          <p:nvPr/>
        </p:nvSpPr>
        <p:spPr>
          <a:xfrm>
            <a:off x="8729662" y="1379913"/>
            <a:ext cx="990600" cy="784477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51"/>
          <p:cNvSpPr/>
          <p:nvPr/>
        </p:nvSpPr>
        <p:spPr>
          <a:xfrm rot="10800000">
            <a:off x="8311691" y="2276322"/>
            <a:ext cx="1857375" cy="1894122"/>
          </a:xfrm>
          <a:prstGeom prst="trapezoid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51"/>
          <p:cNvSpPr/>
          <p:nvPr/>
        </p:nvSpPr>
        <p:spPr>
          <a:xfrm>
            <a:off x="8323556" y="3882626"/>
            <a:ext cx="804863" cy="1960360"/>
          </a:xfrm>
          <a:prstGeom prst="parallelogram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51"/>
          <p:cNvSpPr/>
          <p:nvPr/>
        </p:nvSpPr>
        <p:spPr>
          <a:xfrm flipH="1" rot="10800000">
            <a:off x="9379777" y="3868086"/>
            <a:ext cx="900846" cy="1960360"/>
          </a:xfrm>
          <a:prstGeom prst="parallelogram">
            <a:avLst>
              <a:gd fmla="val 40094" name="adj"/>
            </a:avLst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51"/>
          <p:cNvSpPr/>
          <p:nvPr/>
        </p:nvSpPr>
        <p:spPr>
          <a:xfrm rot="1507730">
            <a:off x="7583727" y="2122533"/>
            <a:ext cx="557213" cy="1730579"/>
          </a:xfrm>
          <a:prstGeom prst="parallelogram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51"/>
          <p:cNvSpPr/>
          <p:nvPr/>
        </p:nvSpPr>
        <p:spPr>
          <a:xfrm flipH="1" rot="-2204880">
            <a:off x="10451543" y="1981851"/>
            <a:ext cx="564679" cy="1810627"/>
          </a:xfrm>
          <a:prstGeom prst="parallelogram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rgbClr val="A5A5A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51"/>
          <p:cNvSpPr/>
          <p:nvPr/>
        </p:nvSpPr>
        <p:spPr>
          <a:xfrm>
            <a:off x="5251450" y="4162425"/>
            <a:ext cx="1828800" cy="2762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E9FF"/>
          </a:solidFill>
          <a:ln cap="flat" cmpd="sng" w="12700">
            <a:solidFill>
              <a:srgbClr val="1BDC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7" name="Google Shape;237;p51"/>
          <p:cNvCxnSpPr/>
          <p:nvPr/>
        </p:nvCxnSpPr>
        <p:spPr>
          <a:xfrm>
            <a:off x="6756400" y="1893888"/>
            <a:ext cx="461963" cy="315912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8" name="Google Shape;238;p51"/>
          <p:cNvCxnSpPr/>
          <p:nvPr/>
        </p:nvCxnSpPr>
        <p:spPr>
          <a:xfrm>
            <a:off x="7489825" y="1379538"/>
            <a:ext cx="319088" cy="354012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9" name="Google Shape;239;p51"/>
          <p:cNvCxnSpPr/>
          <p:nvPr/>
        </p:nvCxnSpPr>
        <p:spPr>
          <a:xfrm>
            <a:off x="8323263" y="522288"/>
            <a:ext cx="363537" cy="414337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0" name="Google Shape;240;p51"/>
          <p:cNvCxnSpPr/>
          <p:nvPr/>
        </p:nvCxnSpPr>
        <p:spPr>
          <a:xfrm flipH="1">
            <a:off x="9810750" y="377825"/>
            <a:ext cx="155575" cy="5588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1" name="Google Shape;241;p51"/>
          <p:cNvCxnSpPr/>
          <p:nvPr/>
        </p:nvCxnSpPr>
        <p:spPr>
          <a:xfrm flipH="1">
            <a:off x="10579100" y="1038225"/>
            <a:ext cx="622300" cy="32385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2" name="Google Shape;242;p51"/>
          <p:cNvCxnSpPr/>
          <p:nvPr/>
        </p:nvCxnSpPr>
        <p:spPr>
          <a:xfrm flipH="1">
            <a:off x="11288713" y="2051050"/>
            <a:ext cx="674687" cy="103188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3" name="Google Shape;243;p51"/>
          <p:cNvSpPr/>
          <p:nvPr/>
        </p:nvSpPr>
        <p:spPr>
          <a:xfrm>
            <a:off x="8237456" y="62484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2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站住脚跟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52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继续完善自己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保持工作能力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into a job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52"/>
          <p:cNvSpPr/>
          <p:nvPr/>
        </p:nvSpPr>
        <p:spPr>
          <a:xfrm>
            <a:off x="8162626" y="60960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语言差异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53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23838" lvl="0" marL="2428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口语</a:t>
            </a:r>
            <a:endParaRPr b="0" i="0" sz="18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Written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Grammar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Accent reduction - I have a book that I listen to often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语言就是要讲，要写， 要练 – outlier 的作者的10000小时定律在这里也是有用的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– we will discuss later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everyone speaks English at work, a few of us speak Chinese, does it help us?</a:t>
            </a:r>
            <a:endParaRPr sz="1800"/>
          </a:p>
          <a:p>
            <a:pPr indent="-223838" lvl="0" marL="24288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we need to fit in? – “</a:t>
            </a:r>
            <a:r>
              <a:rPr b="0" i="0" lang="en-US" sz="1800" u="sng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must follow for I am their leader”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53"/>
          <p:cNvSpPr/>
          <p:nvPr/>
        </p:nvSpPr>
        <p:spPr>
          <a:xfrm>
            <a:off x="8168313" y="6493936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消除文化差异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54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33363" lvl="0" marL="2651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中美文化差异在哪里？</a:t>
            </a:r>
            <a:endParaRPr sz="1800"/>
          </a:p>
          <a:p>
            <a:pPr indent="-2635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必须热爱了解football</a:t>
            </a:r>
            <a:endParaRPr sz="1800"/>
          </a:p>
          <a:p>
            <a:pPr indent="-2635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大家怎么穿衣？</a:t>
            </a:r>
            <a:endParaRPr sz="1800"/>
          </a:p>
          <a:p>
            <a:pPr indent="-2635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大家带饭还是买饭？</a:t>
            </a:r>
            <a:endParaRPr sz="1800"/>
          </a:p>
          <a:p>
            <a:pPr indent="-2635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饭桌上的文化</a:t>
            </a:r>
            <a:endParaRPr sz="1800"/>
          </a:p>
          <a:p>
            <a:pPr indent="-2635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talk？</a:t>
            </a:r>
            <a:endParaRPr sz="1800"/>
          </a:p>
          <a:p>
            <a:pPr indent="-149225" lvl="1" marL="6762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3363" lvl="0" marL="26511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公司文化更重要 – value, mission, vision, and how employees are valued and promoted</a:t>
            </a:r>
            <a:endParaRPr sz="1800"/>
          </a:p>
          <a:p>
            <a:pPr indent="-233363" lvl="0" marL="26511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很多企业把 being culturally fit 作为雇人，裁人，和升职的做重要标准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54"/>
          <p:cNvSpPr/>
          <p:nvPr/>
        </p:nvSpPr>
        <p:spPr>
          <a:xfrm>
            <a:off x="8168313" y="6469063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插一句题外话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55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公司越来越注意文化和谐，很多interview的question是为了解candidate是不是culturally fit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特别注意某些 weed out question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如果让你提问题， 可以问有关公司文化的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55"/>
          <p:cNvSpPr/>
          <p:nvPr/>
        </p:nvSpPr>
        <p:spPr>
          <a:xfrm>
            <a:off x="8170588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DEVELOPMENT FOR CHINESE PROFESSIONALS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38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 questions to get to know the audience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many years have you worked?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you looking to move up?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you happy with the progress?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industries are you in?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85344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ENRON, GOOGLE, BIG OIL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56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Enron – 新富， </a:t>
            </a: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Nouveau Riche</a:t>
            </a: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， 没沉淀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– 创新， 人才是最大资产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oil – 很可能是安全， 稳。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56"/>
          <p:cNvSpPr/>
          <p:nvPr/>
        </p:nvSpPr>
        <p:spPr>
          <a:xfrm>
            <a:off x="8168313" y="6246925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人生能有几回搏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57"/>
          <p:cNvSpPr/>
          <p:nvPr/>
        </p:nvSpPr>
        <p:spPr>
          <a:xfrm>
            <a:off x="4291349" y="3791086"/>
            <a:ext cx="1159098" cy="11977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29A1B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57"/>
          <p:cNvSpPr/>
          <p:nvPr/>
        </p:nvSpPr>
        <p:spPr>
          <a:xfrm>
            <a:off x="6238741" y="3593207"/>
            <a:ext cx="1700011" cy="1300766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rgbClr val="29A1B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57"/>
          <p:cNvSpPr/>
          <p:nvPr/>
        </p:nvSpPr>
        <p:spPr>
          <a:xfrm>
            <a:off x="8577330" y="3593207"/>
            <a:ext cx="1506828" cy="1326524"/>
          </a:xfrm>
          <a:prstGeom prst="plus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rgbClr val="29A1B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57"/>
          <p:cNvSpPr/>
          <p:nvPr/>
        </p:nvSpPr>
        <p:spPr>
          <a:xfrm>
            <a:off x="2519363" y="3925888"/>
            <a:ext cx="1133475" cy="1147762"/>
          </a:xfrm>
          <a:prstGeom prst="cube">
            <a:avLst>
              <a:gd fmla="val 28409" name="adj"/>
            </a:avLst>
          </a:prstGeom>
          <a:solidFill>
            <a:schemeClr val="accent1"/>
          </a:solidFill>
          <a:ln cap="flat" cmpd="sng" w="12700">
            <a:solidFill>
              <a:srgbClr val="29A1B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目前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57"/>
          <p:cNvSpPr/>
          <p:nvPr/>
        </p:nvSpPr>
        <p:spPr>
          <a:xfrm>
            <a:off x="3810000" y="2254250"/>
            <a:ext cx="4418013" cy="762000"/>
          </a:xfrm>
          <a:prstGeom prst="rightArrow">
            <a:avLst>
              <a:gd fmla="val 50000" name="adj1"/>
              <a:gd fmla="val 50007" name="adj2"/>
            </a:avLst>
          </a:prstGeom>
          <a:solidFill>
            <a:schemeClr val="accent1"/>
          </a:solidFill>
          <a:ln cap="flat" cmpd="sng" w="12700">
            <a:solidFill>
              <a:srgbClr val="1BDC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8168313" y="62484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1BDC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58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下一个工作跟现在是完全不同的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努力做好目前的工作可以求稳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完善自己改变自己可以求进</a:t>
            </a:r>
            <a:endParaRPr/>
          </a:p>
          <a:p>
            <a:pPr indent="-1206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可以说，每一次升迁也是危机。反过来说，错过升迁机会也不完全是坏事。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58"/>
          <p:cNvSpPr/>
          <p:nvPr/>
        </p:nvSpPr>
        <p:spPr>
          <a:xfrm>
            <a:off x="8180823" y="6294668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如何成为职场高手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59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206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59"/>
          <p:cNvSpPr/>
          <p:nvPr/>
        </p:nvSpPr>
        <p:spPr>
          <a:xfrm>
            <a:off x="8305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0"/>
          <p:cNvSpPr txBox="1"/>
          <p:nvPr>
            <p:ph type="title"/>
          </p:nvPr>
        </p:nvSpPr>
        <p:spPr>
          <a:xfrm>
            <a:off x="1981200" y="249238"/>
            <a:ext cx="9372600" cy="142716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第一重要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60"/>
          <p:cNvSpPr txBox="1"/>
          <p:nvPr>
            <p:ph idx="1" type="body"/>
          </p:nvPr>
        </p:nvSpPr>
        <p:spPr>
          <a:xfrm>
            <a:off x="1981200" y="1676400"/>
            <a:ext cx="8355013" cy="352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be positive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smile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Don't stress, it's just a job.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家人，健康，放第一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challenge is an opportunity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60"/>
          <p:cNvSpPr/>
          <p:nvPr/>
        </p:nvSpPr>
        <p:spPr>
          <a:xfrm>
            <a:off x="8168313" y="6359945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1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让老板舒服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61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给上级分担困难是最管用的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更不要添堵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你确实有很多条例保护你，但是动不动就动用人事条款是给很多能掌控你的前途的人添堵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&lt;&gt;怕马屁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61"/>
          <p:cNvSpPr/>
          <p:nvPr/>
        </p:nvSpPr>
        <p:spPr>
          <a:xfrm>
            <a:off x="83820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2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BE SHY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62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Confidence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</a:t>
            </a: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Bravado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International Toastmasters Club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62"/>
          <p:cNvSpPr/>
          <p:nvPr/>
        </p:nvSpPr>
        <p:spPr>
          <a:xfrm>
            <a:off x="8168313" y="619802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 txBox="1"/>
          <p:nvPr>
            <p:ph type="title"/>
          </p:nvPr>
        </p:nvSpPr>
        <p:spPr>
          <a:xfrm>
            <a:off x="1981200" y="379413"/>
            <a:ext cx="937260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每天工作都是树立形象的机会</a:t>
            </a:r>
            <a:b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每次跟上级接触都是INTERVIEW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63"/>
          <p:cNvSpPr txBox="1"/>
          <p:nvPr>
            <p:ph idx="1" type="body"/>
          </p:nvPr>
        </p:nvSpPr>
        <p:spPr>
          <a:xfrm>
            <a:off x="1981200" y="3643313"/>
            <a:ext cx="9372600" cy="28257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每个给上级的email都要仔细斟酌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开会更要prepare。  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63"/>
          <p:cNvSpPr/>
          <p:nvPr/>
        </p:nvSpPr>
        <p:spPr>
          <a:xfrm>
            <a:off x="8305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ARE YOU? VS. WHAT’S UP?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64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206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49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下钩子 – 回答+一句工作有关的</a:t>
            </a:r>
            <a:endParaRPr sz="1800"/>
          </a:p>
          <a:p>
            <a:pPr indent="-2667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Great! And you?</a:t>
            </a:r>
            <a:endParaRPr sz="1800"/>
          </a:p>
          <a:p>
            <a:pPr indent="-2667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Yeah, it’s busy, but it’s fun work! (钩子下完了）</a:t>
            </a:r>
            <a:endParaRPr sz="1800"/>
          </a:p>
          <a:p>
            <a:pPr indent="-2349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埋伏笔</a:t>
            </a:r>
            <a:endParaRPr sz="1800"/>
          </a:p>
          <a:p>
            <a:pPr indent="-266700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Pretty nice!  Anything exciting in your world?</a:t>
            </a:r>
            <a:endParaRPr sz="1800"/>
          </a:p>
          <a:p>
            <a:pPr indent="-266700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如果谈到家人， 特别是小孩，切记问他们年龄，名字，性别， 参加什么活动</a:t>
            </a:r>
            <a:endParaRPr b="0" i="0" sz="18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66700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马上记小本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64"/>
          <p:cNvSpPr/>
          <p:nvPr/>
        </p:nvSpPr>
        <p:spPr>
          <a:xfrm>
            <a:off x="8133056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1分钟电梯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65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每时每刻都要准备好1分钟电梯演讲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不知道哪天就能被用上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用少量的话体现你的能力。熟记于心，经常练习。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最好能不经意的谈及你涉及的公司大项目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65"/>
          <p:cNvSpPr/>
          <p:nvPr/>
        </p:nvSpPr>
        <p:spPr>
          <a:xfrm>
            <a:off x="8168313" y="6246925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 OF THE SPEAKERS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9"/>
          <p:cNvSpPr txBox="1"/>
          <p:nvPr>
            <p:ph idx="1" type="body"/>
          </p:nvPr>
        </p:nvSpPr>
        <p:spPr>
          <a:xfrm>
            <a:off x="1981200" y="1766538"/>
            <a:ext cx="93726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Charles Li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Experiences: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IT Manager, MNS at Royal Dutch Shell (2014 to present)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Director, Technology Services at Kinder Morgan (2012 to 2014)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Acting Director, Infrastructure Services at El Paso Corp. (2010 to 2012)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Manager, Data Center Operations at El Paso Corp. (2007 to 2010)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Supervisor and Principal Analyst at El Paso Corp (1997 to 2007)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 Consultant at Digital Consulting and Software Srvs (1995-1997)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and Certifications: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BS in Electrical Engineering at Shanghai Jiao Tong University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MS in Electrical Engineering and MBA at the University of Houston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PMP, ITIL v3, Microsoft MCSE and Oracle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DBA</a:t>
            </a:r>
            <a:endParaRPr/>
          </a:p>
        </p:txBody>
      </p:sp>
      <p:sp>
        <p:nvSpPr>
          <p:cNvPr id="140" name="Google Shape;140;p39"/>
          <p:cNvSpPr/>
          <p:nvPr/>
        </p:nvSpPr>
        <p:spPr>
          <a:xfrm>
            <a:off x="84582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 AND ACT LIKE TWO LEVELS UP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66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这点是个制胜秘诀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帮助你从另一个角度看问题，老板的角度， 老板的老板的角度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有了这一招，你可以很快判断什么事该做，什么事不该做， 以及怎样做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06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66"/>
          <p:cNvSpPr/>
          <p:nvPr/>
        </p:nvSpPr>
        <p:spPr>
          <a:xfrm>
            <a:off x="8192197" y="6225316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YOUR PEERS LOOK GOOD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67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这点说得容易，做得难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复习上一页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也就是说，跟同事斗只会有坏处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67"/>
          <p:cNvSpPr/>
          <p:nvPr/>
        </p:nvSpPr>
        <p:spPr>
          <a:xfrm>
            <a:off x="8305800" y="6211668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TEAMWORK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68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hardest part of understanding teamwork is – defining the team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lead or manage a team – is that your team?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68"/>
          <p:cNvSpPr/>
          <p:nvPr/>
        </p:nvSpPr>
        <p:spPr>
          <a:xfrm>
            <a:off x="8168313" y="6211668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9"/>
          <p:cNvSpPr txBox="1"/>
          <p:nvPr>
            <p:ph type="title"/>
          </p:nvPr>
        </p:nvSpPr>
        <p:spPr>
          <a:xfrm>
            <a:off x="1981200" y="0"/>
            <a:ext cx="9372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你的价值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69"/>
          <p:cNvSpPr txBox="1"/>
          <p:nvPr>
            <p:ph idx="1" type="body"/>
          </p:nvPr>
        </p:nvSpPr>
        <p:spPr>
          <a:xfrm>
            <a:off x="1981200" y="1674813"/>
            <a:ext cx="6691313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一个很强大的员工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一个让一群员工很强大的员工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69"/>
          <p:cNvSpPr/>
          <p:nvPr/>
        </p:nvSpPr>
        <p:spPr>
          <a:xfrm>
            <a:off x="8305800" y="62484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0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双赢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70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in it for the other party?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70"/>
          <p:cNvSpPr/>
          <p:nvPr/>
        </p:nvSpPr>
        <p:spPr>
          <a:xfrm>
            <a:off x="83820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1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PART OF THE SOLUTION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71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349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the </a:t>
            </a:r>
            <a:r>
              <a:rPr b="1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quintessential </a:t>
            </a: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solver</a:t>
            </a:r>
            <a:endParaRPr sz="1800"/>
          </a:p>
          <a:p>
            <a:pPr indent="-2349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每个人都有解决问题的能力， 光解决问题还不够</a:t>
            </a:r>
            <a:endParaRPr b="0" i="0" sz="18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让每个stakeholder 都能接受</a:t>
            </a:r>
            <a:endParaRPr b="0" i="0" sz="18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尽量让每个人都look good; never throw anyone under the bus</a:t>
            </a:r>
            <a:endParaRPr sz="1800"/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Communicate</a:t>
            </a:r>
            <a:endParaRPr sz="1800"/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early updates when problems happen</a:t>
            </a:r>
            <a:endParaRPr sz="1800"/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prevent the problem from happening again? (your boss will ask you anyways, why not anticipate his needs?)</a:t>
            </a:r>
            <a:endParaRPr sz="1800"/>
          </a:p>
          <a:p>
            <a:pPr indent="-234950" lvl="1" marL="7302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Package it up with the polished recap</a:t>
            </a:r>
            <a:endParaRPr sz="1800"/>
          </a:p>
        </p:txBody>
      </p:sp>
      <p:sp>
        <p:nvSpPr>
          <p:cNvPr id="387" name="Google Shape;387;p71"/>
          <p:cNvSpPr/>
          <p:nvPr/>
        </p:nvSpPr>
        <p:spPr>
          <a:xfrm>
            <a:off x="8175137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SALE THE NEXT GREAT IDEA - </a:t>
            </a:r>
            <a:r>
              <a:rPr b="1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AVANT-GARDE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72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在工作中寻找能给公司提供实在的益处的建议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做出完整的计划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包括如何做，代价， 耗时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切记：双赢，多赢！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p72"/>
          <p:cNvSpPr/>
          <p:nvPr/>
        </p:nvSpPr>
        <p:spPr>
          <a:xfrm>
            <a:off x="8305800" y="6246925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73"/>
          <p:cNvSpPr txBox="1"/>
          <p:nvPr>
            <p:ph idx="1" type="body"/>
          </p:nvPr>
        </p:nvSpPr>
        <p:spPr>
          <a:xfrm>
            <a:off x="1994095" y="2057400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Who， When， How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Tone and emotion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目标是：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把事情说清， 有效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考虑收件人的感觉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考虑没有到的人的感觉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 email format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Summary: what does it mean, what actions are required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Detailed explanation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Recap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and what do you not communicate is an art</a:t>
            </a:r>
            <a:endParaRPr/>
          </a:p>
        </p:txBody>
      </p:sp>
      <p:sp>
        <p:nvSpPr>
          <p:cNvPr id="401" name="Google Shape;401;p73"/>
          <p:cNvSpPr/>
          <p:nvPr/>
        </p:nvSpPr>
        <p:spPr>
          <a:xfrm>
            <a:off x="8305800" y="6411234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 THIS BEEN </a:t>
            </a:r>
            <a:r>
              <a:rPr b="1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ENNUI?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74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Ahn-wee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74"/>
          <p:cNvSpPr/>
          <p:nvPr/>
        </p:nvSpPr>
        <p:spPr>
          <a:xfrm>
            <a:off x="83820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5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 Godfrey Presentation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75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Traversing the American Career Ladder</a:t>
            </a:r>
            <a:endParaRPr/>
          </a:p>
        </p:txBody>
      </p:sp>
      <p:sp>
        <p:nvSpPr>
          <p:cNvPr id="415" name="Google Shape;415;p75"/>
          <p:cNvSpPr/>
          <p:nvPr/>
        </p:nvSpPr>
        <p:spPr>
          <a:xfrm>
            <a:off x="83820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/>
          <p:nvPr>
            <p:ph idx="1" type="body"/>
          </p:nvPr>
        </p:nvSpPr>
        <p:spPr>
          <a:xfrm>
            <a:off x="1981200" y="1825625"/>
            <a:ext cx="9372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 Godfrey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Manager Corporate Systems,   Kinder Morgan Inc.,   2014 – present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and a lot more ☺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0"/>
          <p:cNvSpPr/>
          <p:nvPr/>
        </p:nvSpPr>
        <p:spPr>
          <a:xfrm>
            <a:off x="8382000" y="63246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Charles Li Presentation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76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build your personal brand and lead high performing teams</a:t>
            </a:r>
            <a:endParaRPr/>
          </a:p>
          <a:p>
            <a:pPr indent="-1206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76"/>
          <p:cNvSpPr/>
          <p:nvPr/>
        </p:nvSpPr>
        <p:spPr>
          <a:xfrm>
            <a:off x="8305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TOGETHER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77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▪"/>
            </a:pPr>
            <a:r>
              <a:rPr b="0" i="0" lang="en-US" sz="2400" u="sng" cap="none" strike="noStrike">
                <a:solidFill>
                  <a:srgbClr val="FF6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善于利用资源， 能和外部团队合作是作为领导的一个必须能力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有机会就展现你在这方面的能力.  一个和外部团队合作的机会可以传递你的以下能力：</a:t>
            </a:r>
            <a:endParaRPr/>
          </a:p>
          <a:p>
            <a:pPr indent="-2794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▪"/>
            </a:pPr>
            <a:r>
              <a:rPr b="0" i="0" lang="en-US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双赢</a:t>
            </a:r>
            <a:endParaRPr/>
          </a:p>
          <a:p>
            <a:pPr indent="-2794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▪"/>
            </a:pPr>
            <a:r>
              <a:rPr b="0" i="0" lang="en-US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Negotiation</a:t>
            </a:r>
            <a:endParaRPr/>
          </a:p>
          <a:p>
            <a:pPr indent="-2794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▪"/>
            </a:pPr>
            <a:r>
              <a:rPr b="0" i="0" lang="en-US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Teamwork</a:t>
            </a:r>
            <a:endParaRPr/>
          </a:p>
          <a:p>
            <a:pPr indent="-2794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▪"/>
            </a:pPr>
            <a:r>
              <a:rPr b="0" i="0" lang="en-US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Leadership</a:t>
            </a:r>
            <a:endParaRPr/>
          </a:p>
          <a:p>
            <a:pPr indent="-2794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▪"/>
            </a:pPr>
            <a:r>
              <a:rPr b="0" i="0" lang="en-US" sz="20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Decision making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77"/>
          <p:cNvSpPr/>
          <p:nvPr/>
        </p:nvSpPr>
        <p:spPr>
          <a:xfrm>
            <a:off x="8197883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公司要的不一定是最强的，而是最稳的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78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Equanimity </a:t>
            </a: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instills comfort and confidence in people around you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别人放不放心把一辆全新的法拉利给你开？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78"/>
          <p:cNvSpPr/>
          <p:nvPr/>
        </p:nvSpPr>
        <p:spPr>
          <a:xfrm>
            <a:off x="84582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 GOOD ROLE MODEL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79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ask yourself “what would XXXX do?” in a difficult situation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79"/>
          <p:cNvSpPr/>
          <p:nvPr/>
        </p:nvSpPr>
        <p:spPr>
          <a:xfrm>
            <a:off x="83820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0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拒绝小辫儿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80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注重细节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Perception is everything!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80"/>
          <p:cNvSpPr/>
          <p:nvPr/>
        </p:nvSpPr>
        <p:spPr>
          <a:xfrm>
            <a:off x="84582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1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跟别人比 VS. 跟自己比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81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206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81"/>
          <p:cNvSpPr/>
          <p:nvPr/>
        </p:nvSpPr>
        <p:spPr>
          <a:xfrm>
            <a:off x="8305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2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DEAL WITH CAUSTIC PERSONS OR COMMENTS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82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cool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keep a calm voice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 the issue, not the person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sympathize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no need to prove you are right – “you could be right, dead right”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不一定要回答别人提的问题， 回答跟事情有关联的其他问题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82"/>
          <p:cNvSpPr/>
          <p:nvPr/>
        </p:nvSpPr>
        <p:spPr>
          <a:xfrm>
            <a:off x="8155803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客户永远至上，再难缠也得忍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83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patience for even the most </a:t>
            </a:r>
            <a:r>
              <a:rPr b="1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Fastidious customers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83"/>
          <p:cNvSpPr/>
          <p:nvPr/>
        </p:nvSpPr>
        <p:spPr>
          <a:xfrm>
            <a:off x="83820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判断盟友，建设盟友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84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认真分析公司里对你想要的职位有影响力的人</a:t>
            </a:r>
            <a:endParaRPr b="0" i="0" sz="24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花时间和精力把他们变成你的盟友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84"/>
          <p:cNvSpPr/>
          <p:nvPr/>
        </p:nvSpPr>
        <p:spPr>
          <a:xfrm>
            <a:off x="85344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5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YOU CAN SEE, THE NEXT LEVEL IS MORE ABOUT EQ THAN IQ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85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the next level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the next level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85"/>
          <p:cNvSpPr/>
          <p:nvPr/>
        </p:nvSpPr>
        <p:spPr>
          <a:xfrm>
            <a:off x="83820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 txBox="1"/>
          <p:nvPr>
            <p:ph idx="1" type="body"/>
          </p:nvPr>
        </p:nvSpPr>
        <p:spPr>
          <a:xfrm>
            <a:off x="1981200" y="1825625"/>
            <a:ext cx="9372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陆峻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 of App Development,          Kinder Morgan Inc., 2007 – present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Lead, 			Kinder Morgan Inc., 2002 – 2007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Sr. Analyst,                              Enron Corp,             1998 – 2001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Analyst,				Midcon Gas,             1996 - 1998</a:t>
            </a:r>
            <a:endParaRPr/>
          </a:p>
        </p:txBody>
      </p:sp>
      <p:sp>
        <p:nvSpPr>
          <p:cNvPr id="152" name="Google Shape;152;p41"/>
          <p:cNvSpPr/>
          <p:nvPr/>
        </p:nvSpPr>
        <p:spPr>
          <a:xfrm>
            <a:off x="8458200" y="63246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6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还有最重要一步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86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拔足前行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先要拔，才能前行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yourself out of the job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也就是说 – 如果有东西只有你懂，你就走不了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86"/>
          <p:cNvSpPr/>
          <p:nvPr/>
        </p:nvSpPr>
        <p:spPr>
          <a:xfrm>
            <a:off x="8458200" y="6211668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7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升迁机会没得到，怎么办？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p87"/>
          <p:cNvSpPr txBox="1"/>
          <p:nvPr>
            <p:ph idx="1" type="body"/>
          </p:nvPr>
        </p:nvSpPr>
        <p:spPr>
          <a:xfrm>
            <a:off x="1981200" y="192881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再次重申，每个挑战都是机会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下一个机会的考察重现在开始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保持平常心， be positive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这只是路上一个槛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千万不要在公司抱怨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利用机会做动力，寻找改变的方向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showed up, played hard, no shame in losing. Just go back and practice, and make sure you win the next one!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87"/>
          <p:cNvSpPr/>
          <p:nvPr/>
        </p:nvSpPr>
        <p:spPr>
          <a:xfrm>
            <a:off x="7924800" y="6393284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8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你真正的升职在你升职之前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88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▪"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promotion is a </a:t>
            </a:r>
            <a:r>
              <a:rPr b="1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Fait Accompli </a:t>
            </a: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before the promotion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你的同事，上级，上级的上级，用户，其他部门的关键人物，你精心物色和培养的盟友都会为你出力； 因为你是对他们最有利的选择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88"/>
          <p:cNvSpPr/>
          <p:nvPr/>
        </p:nvSpPr>
        <p:spPr>
          <a:xfrm>
            <a:off x="8305800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9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WORDS THAT MAKE YOU SOUND SMARTER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89"/>
          <p:cNvSpPr txBox="1"/>
          <p:nvPr>
            <p:ph idx="1" type="body"/>
          </p:nvPr>
        </p:nvSpPr>
        <p:spPr>
          <a:xfrm>
            <a:off x="1981200" y="1605376"/>
            <a:ext cx="9372600" cy="4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1333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Avant-Garde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Esoteric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Panacea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Bravado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AVANT-GARDE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Ennui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Fastidious</a:t>
            </a:r>
            <a:endParaRPr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Equanimity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Fait Accompli</a:t>
            </a:r>
            <a:endParaRPr sz="1800"/>
          </a:p>
          <a:p>
            <a:pPr indent="-133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Nouveau Riche</a:t>
            </a:r>
            <a:endParaRPr b="0" i="0" sz="18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89"/>
          <p:cNvSpPr/>
          <p:nvPr/>
        </p:nvSpPr>
        <p:spPr>
          <a:xfrm>
            <a:off x="8305800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42"/>
          <p:cNvSpPr txBox="1"/>
          <p:nvPr>
            <p:ph idx="1" type="body"/>
          </p:nvPr>
        </p:nvSpPr>
        <p:spPr>
          <a:xfrm>
            <a:off x="1981200" y="1676401"/>
            <a:ext cx="9372600" cy="4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 bamboo ceiling?</a:t>
            </a:r>
            <a:endParaRPr/>
          </a:p>
          <a:p>
            <a:pPr indent="-273050" lvl="0" marL="273050" marR="0" rtl="0" algn="l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it exist?</a:t>
            </a:r>
            <a:endParaRPr/>
          </a:p>
          <a:p>
            <a:pPr indent="-273050" lvl="0" marL="273050" marR="0" rtl="0" algn="l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break it?</a:t>
            </a:r>
            <a:endParaRPr/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语言</a:t>
            </a:r>
            <a:endParaRPr/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文化</a:t>
            </a:r>
            <a:endParaRPr/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职场高手</a:t>
            </a:r>
            <a:endParaRPr/>
          </a:p>
          <a:p>
            <a:pPr indent="-230187" lvl="2" marL="1004888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300"/>
              <a:buFont typeface="Arial"/>
              <a:buChar char="▪"/>
            </a:pPr>
            <a:r>
              <a:rPr b="0" i="0" lang="en-US" sz="13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/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Leadership and branding – Charles Li</a:t>
            </a:r>
            <a:endParaRPr b="0" i="0" sz="1500" u="none" cap="none" strike="noStrike">
              <a:solidFill>
                <a:srgbClr val="40404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Career planning – Abi Godfrey</a:t>
            </a:r>
            <a:endParaRPr/>
          </a:p>
          <a:p>
            <a:pPr indent="-279400" lvl="1" marL="685800" marR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▪"/>
            </a:pPr>
            <a:r>
              <a:rPr b="0" i="0" lang="en-US" sz="15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职场高手-2</a:t>
            </a:r>
            <a:endParaRPr/>
          </a:p>
          <a:p>
            <a:pPr indent="-273050" lvl="0" marL="273050" marR="0" rtl="0" algn="l">
              <a:lnSpc>
                <a:spcPct val="75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</a:pPr>
            <a:r>
              <a:rPr lang="en-US" sz="18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b="0" i="0" lang="en-US" sz="1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&amp;A</a:t>
            </a:r>
            <a:endParaRPr/>
          </a:p>
          <a:p>
            <a:pPr indent="-230187" lvl="2" marL="1004888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404040"/>
              </a:buClr>
              <a:buSzPts val="1300"/>
              <a:buFont typeface="Arial"/>
              <a:buChar char="▪"/>
            </a:pPr>
            <a:r>
              <a:rPr b="0" i="0" lang="en-US" sz="13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Nothing is </a:t>
            </a:r>
            <a:r>
              <a:rPr b="1" i="0" lang="en-US" sz="13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Esoteric, </a:t>
            </a:r>
            <a:r>
              <a:rPr b="0" i="0" lang="en-US" sz="13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forum is a mental exercise of everything you already know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42"/>
          <p:cNvSpPr/>
          <p:nvPr/>
        </p:nvSpPr>
        <p:spPr>
          <a:xfrm>
            <a:off x="8168313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PURPOSE OF THIS FORUM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43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651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Char char="▪"/>
            </a:pPr>
            <a:r>
              <a:rPr b="0" i="0" lang="en-US" sz="3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are you here?</a:t>
            </a:r>
            <a:endParaRPr/>
          </a:p>
          <a:p>
            <a:pPr indent="-365125" lvl="0" marL="36512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Char char="▪"/>
            </a:pPr>
            <a:r>
              <a:rPr b="0" i="0" lang="en-US" sz="3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am I here?</a:t>
            </a:r>
            <a:endParaRPr/>
          </a:p>
          <a:p>
            <a:pPr indent="-388938" lvl="1" marL="795338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▪"/>
            </a:pPr>
            <a:r>
              <a:rPr b="0" i="0" lang="en-US" sz="28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here not because I am successful, but because I have failed many times and learned a lot from the mistakes.  I hope to share the lessons learned with you, so you can get there faster.</a:t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43"/>
          <p:cNvSpPr/>
          <p:nvPr/>
        </p:nvSpPr>
        <p:spPr>
          <a:xfrm>
            <a:off x="8137606" y="6210531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BAMBOO CEILING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44"/>
          <p:cNvSpPr txBox="1"/>
          <p:nvPr>
            <p:ph idx="1" type="body"/>
          </p:nvPr>
        </p:nvSpPr>
        <p:spPr>
          <a:xfrm>
            <a:off x="1981200" y="1985963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603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publicly available government statistics, Asian Americans have the lowest chance of rising to management when compared with Blacks, Hispanics and Women in spite of having the highest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educational attainment</a:t>
            </a: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“Asian Americans are less likely to aggressively network, self-promote, and speak up at work meetings with concern and ideas when compared to their coworkers.</a:t>
            </a:r>
            <a:r>
              <a:rPr b="0" baseline="3000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“The bamboo ceiling is a socially recognized phenomenon”</a:t>
            </a:r>
            <a:endParaRPr sz="2200"/>
          </a:p>
          <a:p>
            <a:pPr indent="-2603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▪"/>
            </a:pPr>
            <a:r>
              <a:rPr b="0" i="0" lang="en-US" sz="22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“New research suggests that assertive Asian-Americans may be penalized for not adhering to racial stereotypes that peg them more as meek followers.”</a:t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44"/>
          <p:cNvSpPr/>
          <p:nvPr/>
        </p:nvSpPr>
        <p:spPr>
          <a:xfrm>
            <a:off x="8168313" y="6339797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 txBox="1"/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1BDC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 WHY? WHY?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45"/>
          <p:cNvSpPr txBox="1"/>
          <p:nvPr>
            <p:ph idx="1" type="body"/>
          </p:nvPr>
        </p:nvSpPr>
        <p:spPr>
          <a:xfrm>
            <a:off x="1271588" y="1676400"/>
            <a:ext cx="93726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many studies and many explanations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Asian values, including deference to authority figures, respect for elders, self-effacement, restraint, avoidance of family shame, and placing others’ needs ahead of one’s own – eye contact;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枪打出头鸟 vs. squeaky wheel gets the oil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▪"/>
            </a:pPr>
            <a:r>
              <a:rPr b="0" i="0" lang="en-US" sz="2400" u="none" cap="none" strike="noStrik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differences and not willing to absorb the American culture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▪"/>
            </a:pPr>
            <a:r>
              <a:rPr b="0" i="0" lang="en-US" sz="2400" u="sng" cap="none" strike="noStrik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combination of the differences in values and cultures manifests in beliefs and behaviors that do not favor promotions</a:t>
            </a:r>
            <a:endParaRPr b="0" i="0" sz="1800" u="sng" cap="none" strike="noStrik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45"/>
          <p:cNvSpPr/>
          <p:nvPr/>
        </p:nvSpPr>
        <p:spPr>
          <a:xfrm>
            <a:off x="8153528" y="6248400"/>
            <a:ext cx="3185487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E3E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Jun Lu – junlu2002@Hotmail.com</a:t>
            </a:r>
            <a:endParaRPr b="0" i="0" sz="1200" u="none" cap="none" strike="noStrike">
              <a:solidFill>
                <a:srgbClr val="3E3E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DCFF"/>
      </a:accent1>
      <a:accent2>
        <a:srgbClr val="3AC673"/>
      </a:accent2>
      <a:accent3>
        <a:srgbClr val="FFFFFF"/>
      </a:accent3>
      <a:accent4>
        <a:srgbClr val="000000"/>
      </a:accent4>
      <a:accent5>
        <a:srgbClr val="ABEBFF"/>
      </a:accent5>
      <a:accent6>
        <a:srgbClr val="34B3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DCFF"/>
      </a:accent1>
      <a:accent2>
        <a:srgbClr val="3AC673"/>
      </a:accent2>
      <a:accent3>
        <a:srgbClr val="FFFFFF"/>
      </a:accent3>
      <a:accent4>
        <a:srgbClr val="000000"/>
      </a:accent4>
      <a:accent5>
        <a:srgbClr val="ABEBFF"/>
      </a:accent5>
      <a:accent6>
        <a:srgbClr val="34B3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DCFF"/>
      </a:accent1>
      <a:accent2>
        <a:srgbClr val="3AC673"/>
      </a:accent2>
      <a:accent3>
        <a:srgbClr val="FFFFFF"/>
      </a:accent3>
      <a:accent4>
        <a:srgbClr val="000000"/>
      </a:accent4>
      <a:accent5>
        <a:srgbClr val="ABEBFF"/>
      </a:accent5>
      <a:accent6>
        <a:srgbClr val="34B3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